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63" r:id="rId4"/>
    <p:sldId id="266" r:id="rId5"/>
    <p:sldId id="275" r:id="rId6"/>
    <p:sldId id="267" r:id="rId7"/>
    <p:sldId id="268" r:id="rId8"/>
    <p:sldId id="276" r:id="rId9"/>
    <p:sldId id="264" r:id="rId10"/>
    <p:sldId id="269" r:id="rId11"/>
    <p:sldId id="270" r:id="rId12"/>
    <p:sldId id="272" r:id="rId13"/>
    <p:sldId id="262" r:id="rId14"/>
    <p:sldId id="260" r:id="rId1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2025. 12. 04.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nh.unideb.hu/index.ph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ovija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istraživanja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hrvatske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toponimije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u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Mađarskoj</a:t>
            </a:r>
            <a:endParaRPr lang="hu-HU" sz="36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11560" y="1844824"/>
            <a:ext cx="770485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/>
              <a:t>60 naselja.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Terenski rad bio je pokrenut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Prva naselja: Baćin (Bátya) i Dušnok (Dusnok) – Podunavlje.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2025. g.: Katolj (Kátoly), Mohač (Mohács), Vršenda (Versend) – Baranja;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Čikerija (Csikéria), Gara, Kaćmar (Katymár) – Bačka;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Hrvatski Židan (Horvátzsidány), Plajgor (Ólmod) – Gradišće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9226874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4DC3DB3-03EB-C075-0BB6-3FB021867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075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125CC-8EF9-24FD-791E-97651BF37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E44B250-FF52-EAFC-4859-48472F394A19}"/>
              </a:ext>
            </a:extLst>
          </p:cNvPr>
          <p:cNvSpPr txBox="1"/>
          <p:nvPr/>
        </p:nvSpPr>
        <p:spPr>
          <a:xfrm>
            <a:off x="1340431" y="0"/>
            <a:ext cx="545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Z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aključak</a:t>
            </a:r>
            <a:endParaRPr lang="hu-HU" sz="36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32050C3-6B9A-FEEC-CADC-0DBCC1403107}"/>
              </a:ext>
            </a:extLst>
          </p:cNvPr>
          <p:cNvSpPr txBox="1"/>
          <p:nvPr/>
        </p:nvSpPr>
        <p:spPr>
          <a:xfrm>
            <a:off x="1043608" y="1278440"/>
            <a:ext cx="655415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 err="1"/>
              <a:t>Najvažnije</a:t>
            </a:r>
            <a:r>
              <a:rPr lang="hu-HU" sz="2800" dirty="0"/>
              <a:t> je </a:t>
            </a:r>
            <a:r>
              <a:rPr lang="hu-HU" sz="2800" dirty="0" err="1"/>
              <a:t>terensko</a:t>
            </a:r>
            <a:r>
              <a:rPr lang="hu-HU" sz="2800" dirty="0"/>
              <a:t> </a:t>
            </a:r>
            <a:r>
              <a:rPr lang="hu-HU" sz="2800" dirty="0" err="1"/>
              <a:t>istraživanje</a:t>
            </a:r>
            <a:r>
              <a:rPr lang="hu-HU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 err="1"/>
              <a:t>Nastat</a:t>
            </a:r>
            <a:r>
              <a:rPr lang="hu-HU" sz="2800" dirty="0"/>
              <a:t> </a:t>
            </a:r>
            <a:r>
              <a:rPr lang="hu-HU" sz="2800" dirty="0" err="1"/>
              <a:t>će</a:t>
            </a:r>
            <a:r>
              <a:rPr lang="hu-HU" sz="2800" dirty="0"/>
              <a:t> </a:t>
            </a:r>
            <a:r>
              <a:rPr lang="hu-HU" sz="2800" dirty="0" err="1"/>
              <a:t>toponimski</a:t>
            </a:r>
            <a:r>
              <a:rPr lang="hu-HU" sz="2800" dirty="0"/>
              <a:t> </a:t>
            </a:r>
            <a:r>
              <a:rPr lang="hu-HU" sz="2800" dirty="0" err="1"/>
              <a:t>rječnici</a:t>
            </a:r>
            <a:r>
              <a:rPr lang="hu-HU" sz="2800" dirty="0"/>
              <a:t> </a:t>
            </a:r>
            <a:r>
              <a:rPr lang="hu-HU" sz="2800" dirty="0" err="1"/>
              <a:t>po</a:t>
            </a:r>
            <a:r>
              <a:rPr lang="hu-HU" sz="2800" dirty="0"/>
              <a:t> </a:t>
            </a:r>
            <a:r>
              <a:rPr lang="hu-HU" sz="2800" dirty="0" err="1"/>
              <a:t>naseljima</a:t>
            </a:r>
            <a:r>
              <a:rPr lang="hu-HU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 err="1"/>
              <a:t>Dokumentirat</a:t>
            </a:r>
            <a:r>
              <a:rPr lang="hu-HU" sz="2800" dirty="0"/>
              <a:t> </a:t>
            </a:r>
            <a:r>
              <a:rPr lang="hu-HU" sz="2800" dirty="0" err="1"/>
              <a:t>će</a:t>
            </a:r>
            <a:r>
              <a:rPr lang="hu-HU" sz="2800" dirty="0"/>
              <a:t> se </a:t>
            </a:r>
            <a:r>
              <a:rPr lang="hu-HU" sz="2800" dirty="0" err="1"/>
              <a:t>hrvatska</a:t>
            </a:r>
            <a:r>
              <a:rPr lang="hu-HU" sz="2800" dirty="0"/>
              <a:t> </a:t>
            </a:r>
            <a:r>
              <a:rPr lang="hu-HU" sz="2800" dirty="0" err="1"/>
              <a:t>toponimija</a:t>
            </a:r>
            <a:r>
              <a:rPr lang="hu-HU" sz="2800" dirty="0"/>
              <a:t> u </a:t>
            </a:r>
            <a:r>
              <a:rPr lang="hu-HU" sz="2800" dirty="0" err="1"/>
              <a:t>Mađarskoj</a:t>
            </a:r>
            <a:r>
              <a:rPr lang="hu-HU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40346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37802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Hvala</a:t>
            </a:r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4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lijepa</a:t>
            </a:r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na </a:t>
            </a:r>
            <a:r>
              <a:rPr lang="hu-HU" sz="4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pozornosti</a:t>
            </a:r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55071" y="836712"/>
            <a:ext cx="62094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4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Istraživanje</a:t>
            </a:r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4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hrvatske</a:t>
            </a:r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4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toponimije</a:t>
            </a:r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u </a:t>
            </a:r>
            <a:r>
              <a:rPr lang="hu-HU" sz="4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Mađarskoj</a:t>
            </a:r>
            <a:endParaRPr lang="hu-HU" sz="4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Előd Dudás, </a:t>
            </a:r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Filozofski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fakultet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ELTE </a:t>
            </a:r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Budimpešta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, Katedra </a:t>
            </a:r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za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slavensku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filologiju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563888" y="530120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5. </a:t>
            </a:r>
            <a:r>
              <a:rPr lang="hu-H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prosinca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2025.</a:t>
            </a:r>
          </a:p>
          <a:p>
            <a:r>
              <a:rPr lang="hu-H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Zagreb</a:t>
            </a:r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45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U</a:t>
            </a:r>
            <a:r>
              <a:rPr lang="hu-HU" sz="40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vod</a:t>
            </a:r>
            <a:endParaRPr lang="hu-HU" sz="40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3648" y="977844"/>
            <a:ext cx="73448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/>
              <a:t>Hrvati su autohtoni u Mađarskoj – stoljećima žive na tlu današnje Mađarske.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/>
              <a:t>Ne žive u velikoj masi nego na različitim dijelovima Mađarske.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/>
              <a:t>Dijele se na etničke skupine.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/>
              <a:t>Razlikuju se i po govoru: štokavski, kajkavski i čakavski govori.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/>
              <a:t>Bogata jezična baština; toponimi su dragocjeni dijelovi te baštine.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Hrvatska onomastička istraživanja u Mađarskoj</a:t>
            </a:r>
            <a:endParaRPr lang="hu-HU" sz="36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115616" y="1412776"/>
            <a:ext cx="6554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200" dirty="0"/>
              <a:t>Ima lijepih rezultata.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200" dirty="0"/>
              <a:t>Domaći su se istraživači bavili različitim granama onomastike (antroponimija, toponimija).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200" dirty="0"/>
              <a:t>Radovi u časopisima, zbornicima; monografije.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200" dirty="0"/>
              <a:t>Onomastičari iz Hrvatske nisu se bavili hrvatskom onomastikom u Mađarskoj.</a:t>
            </a:r>
            <a:endParaRPr lang="en-HU" sz="32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0699004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6C4CCA-82A4-0683-2F39-F041958B3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E6AC319-1379-D6DF-FA3F-C7A0DC386AF6}"/>
              </a:ext>
            </a:extLst>
          </p:cNvPr>
          <p:cNvSpPr txBox="1"/>
          <p:nvPr/>
        </p:nvSpPr>
        <p:spPr>
          <a:xfrm>
            <a:off x="1340431" y="0"/>
            <a:ext cx="545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Hrvatska onomastička istraživanja u Mađarskoj</a:t>
            </a:r>
            <a:endParaRPr lang="hu-HU" sz="36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F1D23DE-E19C-F72E-454F-44262D295B93}"/>
              </a:ext>
            </a:extLst>
          </p:cNvPr>
          <p:cNvSpPr txBox="1"/>
          <p:nvPr/>
        </p:nvSpPr>
        <p:spPr>
          <a:xfrm>
            <a:off x="1115616" y="1412776"/>
            <a:ext cx="65541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/>
              <a:t>Najbolje je istražen mađarski dio Bačke.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/>
              <a:t>Ima nekoliko radova o podravskim i gradišćanskim Hrvatima te hrvatskoj toponimiji mađarskog dijela Baranje.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 err="1"/>
              <a:t>Dragocjeni</a:t>
            </a:r>
            <a:r>
              <a:rPr lang="hu-HU" sz="2800" dirty="0"/>
              <a:t> </a:t>
            </a:r>
            <a:r>
              <a:rPr lang="hu-HU" sz="2800" dirty="0" err="1"/>
              <a:t>su</a:t>
            </a:r>
            <a:r>
              <a:rPr lang="hu-HU" sz="2800" dirty="0"/>
              <a:t> </a:t>
            </a:r>
            <a:r>
              <a:rPr lang="hu-HU" sz="2800" dirty="0" err="1"/>
              <a:t>izvori</a:t>
            </a:r>
            <a:r>
              <a:rPr lang="hu-HU" sz="2800" dirty="0"/>
              <a:t> </a:t>
            </a:r>
            <a:r>
              <a:rPr lang="hu-HU" sz="2800" dirty="0" err="1"/>
              <a:t>za</a:t>
            </a:r>
            <a:r>
              <a:rPr lang="hu-HU" sz="2800" dirty="0"/>
              <a:t> </a:t>
            </a:r>
            <a:r>
              <a:rPr lang="hu-HU" sz="2800" dirty="0" err="1"/>
              <a:t>istraživanje</a:t>
            </a:r>
            <a:r>
              <a:rPr lang="hu-HU" sz="2800" dirty="0"/>
              <a:t> </a:t>
            </a:r>
            <a:r>
              <a:rPr lang="hu-HU" sz="2800" dirty="0" err="1"/>
              <a:t>hrvatske</a:t>
            </a:r>
            <a:r>
              <a:rPr lang="hu-HU" sz="2800" dirty="0"/>
              <a:t> </a:t>
            </a:r>
            <a:r>
              <a:rPr lang="hu-HU" sz="2800" dirty="0" err="1"/>
              <a:t>toponimije</a:t>
            </a:r>
            <a:r>
              <a:rPr lang="hu-HU" sz="2800" dirty="0"/>
              <a:t> u </a:t>
            </a:r>
            <a:r>
              <a:rPr lang="hu-HU" sz="2800" dirty="0" err="1"/>
              <a:t>Mađarskoj</a:t>
            </a:r>
            <a:r>
              <a:rPr lang="hu-HU" sz="2800" dirty="0"/>
              <a:t> </a:t>
            </a:r>
            <a:r>
              <a:rPr lang="hu-HU" sz="2800" dirty="0" err="1"/>
              <a:t>knjige</a:t>
            </a:r>
            <a:r>
              <a:rPr lang="hu-HU" sz="2800" dirty="0"/>
              <a:t>/</a:t>
            </a:r>
            <a:r>
              <a:rPr lang="hu-HU" sz="2800" dirty="0" err="1"/>
              <a:t>registri</a:t>
            </a:r>
            <a:r>
              <a:rPr lang="hu-HU" sz="2800" dirty="0"/>
              <a:t> </a:t>
            </a:r>
            <a:r>
              <a:rPr lang="hu-HU" sz="2800" dirty="0" err="1"/>
              <a:t>toponimije</a:t>
            </a:r>
            <a:r>
              <a:rPr lang="hu-HU" sz="2800" dirty="0"/>
              <a:t> </a:t>
            </a:r>
            <a:r>
              <a:rPr lang="hu-HU" sz="2800" dirty="0" err="1"/>
              <a:t>pojedinih</a:t>
            </a:r>
            <a:r>
              <a:rPr lang="hu-HU" sz="2800" dirty="0"/>
              <a:t> </a:t>
            </a:r>
            <a:r>
              <a:rPr lang="hu-HU" sz="2800" dirty="0" err="1"/>
              <a:t>županija</a:t>
            </a:r>
            <a:r>
              <a:rPr lang="hu-HU" sz="2800" dirty="0"/>
              <a:t>, </a:t>
            </a:r>
            <a:r>
              <a:rPr lang="hu-HU" sz="2800" dirty="0" err="1"/>
              <a:t>npr</a:t>
            </a:r>
            <a:r>
              <a:rPr lang="hu-HU" sz="2800" dirty="0"/>
              <a:t>. </a:t>
            </a:r>
            <a:r>
              <a:rPr lang="hu-HU" sz="2800" i="1" dirty="0"/>
              <a:t>Baranya megye földrajzi nevei I – II.</a:t>
            </a:r>
            <a:r>
              <a:rPr lang="hu-HU" sz="2800" dirty="0"/>
              <a:t>, </a:t>
            </a:r>
            <a:r>
              <a:rPr lang="hu-HU" sz="2800" i="1" dirty="0"/>
              <a:t>Somogy megye földrajzi nevei</a:t>
            </a:r>
            <a:r>
              <a:rPr lang="hu-HU" sz="2800" dirty="0"/>
              <a:t>.</a:t>
            </a:r>
            <a:r>
              <a:rPr lang="hu-HU" sz="2800" i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HU" sz="32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61091980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Hrvatska onomastička istraživanja u Mađarskoj</a:t>
            </a:r>
            <a:endParaRPr lang="hu-HU" sz="36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67544" y="1351508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u="sng" dirty="0"/>
              <a:t>Ž</a:t>
            </a:r>
            <a:r>
              <a:rPr lang="hu-HU" sz="2400" u="sng" dirty="0" err="1"/>
              <a:t>ivko</a:t>
            </a:r>
            <a:r>
              <a:rPr lang="hu-HU" sz="2400" u="sng" dirty="0"/>
              <a:t> </a:t>
            </a:r>
            <a:r>
              <a:rPr lang="hu-HU" sz="2400" u="sng" dirty="0" err="1"/>
              <a:t>Mandić</a:t>
            </a:r>
            <a:endParaRPr lang="hu-HU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1" dirty="0" err="1"/>
              <a:t>Povijesna</a:t>
            </a:r>
            <a:r>
              <a:rPr lang="hu-HU" sz="2400" i="1" dirty="0"/>
              <a:t> </a:t>
            </a:r>
            <a:r>
              <a:rPr lang="hu-HU" sz="2400" i="1" dirty="0" err="1"/>
              <a:t>antroponimija</a:t>
            </a:r>
            <a:r>
              <a:rPr lang="hu-HU" sz="2400" i="1" dirty="0"/>
              <a:t> </a:t>
            </a:r>
            <a:r>
              <a:rPr lang="hu-HU" sz="2400" i="1" dirty="0" err="1"/>
              <a:t>bunjevačkih</a:t>
            </a:r>
            <a:r>
              <a:rPr lang="hu-HU" sz="2400" i="1" dirty="0"/>
              <a:t> </a:t>
            </a:r>
            <a:r>
              <a:rPr lang="hu-HU" sz="2400" i="1" dirty="0" err="1"/>
              <a:t>Hrvata</a:t>
            </a:r>
            <a:r>
              <a:rPr lang="hu-HU" sz="2400" i="1" dirty="0"/>
              <a:t> u </a:t>
            </a:r>
            <a:r>
              <a:rPr lang="hu-HU" sz="2400" i="1" dirty="0" err="1"/>
              <a:t>Madžarskoj</a:t>
            </a:r>
            <a:r>
              <a:rPr lang="hu-HU" sz="2400" dirty="0"/>
              <a:t>. </a:t>
            </a:r>
            <a:r>
              <a:rPr lang="hu-HU" sz="2400" dirty="0" err="1"/>
              <a:t>Budimpešta</a:t>
            </a:r>
            <a:r>
              <a:rPr lang="hu-HU" sz="2400" dirty="0"/>
              <a:t>: Tankönyvkiadó. 1987.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1" dirty="0" err="1"/>
              <a:t>Osobna</a:t>
            </a:r>
            <a:r>
              <a:rPr lang="hu-HU" sz="2400" i="1" dirty="0"/>
              <a:t> </a:t>
            </a:r>
            <a:r>
              <a:rPr lang="hu-HU" sz="2400" i="1" dirty="0" err="1"/>
              <a:t>imena</a:t>
            </a:r>
            <a:r>
              <a:rPr lang="hu-HU" sz="2400" i="1" dirty="0"/>
              <a:t> </a:t>
            </a:r>
            <a:r>
              <a:rPr lang="hu-HU" sz="2400" i="1" dirty="0" err="1"/>
              <a:t>bunjevačkih</a:t>
            </a:r>
            <a:r>
              <a:rPr lang="hu-HU" sz="2400" i="1" dirty="0"/>
              <a:t> </a:t>
            </a:r>
            <a:r>
              <a:rPr lang="hu-HU" sz="2400" i="1" dirty="0" err="1"/>
              <a:t>Hrvata</a:t>
            </a:r>
            <a:r>
              <a:rPr lang="hu-HU" sz="2400" i="1" dirty="0"/>
              <a:t> u </a:t>
            </a:r>
            <a:r>
              <a:rPr lang="hu-HU" sz="2400" i="1" dirty="0" err="1"/>
              <a:t>Madžarskoj</a:t>
            </a:r>
            <a:r>
              <a:rPr lang="hu-HU" sz="2400" dirty="0"/>
              <a:t>. </a:t>
            </a:r>
            <a:r>
              <a:rPr lang="hu-HU" sz="2400" dirty="0" err="1"/>
              <a:t>Zagreb</a:t>
            </a:r>
            <a:r>
              <a:rPr lang="hu-HU" sz="2400" dirty="0"/>
              <a:t>: </a:t>
            </a:r>
            <a:r>
              <a:rPr lang="hu-HU" sz="2400" dirty="0" err="1"/>
              <a:t>Sekcija</a:t>
            </a:r>
            <a:r>
              <a:rPr lang="hu-HU" sz="2400" dirty="0"/>
              <a:t> </a:t>
            </a:r>
            <a:r>
              <a:rPr lang="hu-HU" sz="2400" dirty="0" err="1"/>
              <a:t>Društva</a:t>
            </a:r>
            <a:r>
              <a:rPr lang="hu-HU" sz="2400" dirty="0"/>
              <a:t> </a:t>
            </a:r>
            <a:r>
              <a:rPr lang="hu-HU" sz="2400" dirty="0" err="1"/>
              <a:t>hrvatskih</a:t>
            </a:r>
            <a:r>
              <a:rPr lang="hu-HU" sz="2400" dirty="0"/>
              <a:t> </a:t>
            </a:r>
            <a:r>
              <a:rPr lang="hu-HU" sz="2400" dirty="0" err="1"/>
              <a:t>književnika</a:t>
            </a:r>
            <a:r>
              <a:rPr lang="hu-HU" sz="2400" dirty="0"/>
              <a:t> i </a:t>
            </a:r>
            <a:r>
              <a:rPr lang="hu-HU" sz="2400" dirty="0" err="1"/>
              <a:t>Hrvatskog</a:t>
            </a:r>
            <a:r>
              <a:rPr lang="hu-HU" sz="2400" dirty="0"/>
              <a:t> </a:t>
            </a:r>
            <a:r>
              <a:rPr lang="hu-HU" sz="2400" dirty="0" err="1"/>
              <a:t>centra</a:t>
            </a:r>
            <a:r>
              <a:rPr lang="hu-HU" sz="2400" dirty="0"/>
              <a:t> PEN-a </a:t>
            </a:r>
            <a:r>
              <a:rPr lang="hu-HU" sz="2400" dirty="0" err="1"/>
              <a:t>za</a:t>
            </a:r>
            <a:r>
              <a:rPr lang="hu-HU" sz="2400" dirty="0"/>
              <a:t> </a:t>
            </a:r>
            <a:r>
              <a:rPr lang="hu-HU" sz="2400" dirty="0" err="1"/>
              <a:t>proučavanje</a:t>
            </a:r>
            <a:r>
              <a:rPr lang="hu-HU" sz="2400" dirty="0"/>
              <a:t> </a:t>
            </a:r>
            <a:r>
              <a:rPr lang="hu-HU" sz="2400" dirty="0" err="1"/>
              <a:t>književnosti</a:t>
            </a:r>
            <a:r>
              <a:rPr lang="hu-HU" sz="2400" dirty="0"/>
              <a:t> u </a:t>
            </a:r>
            <a:r>
              <a:rPr lang="hu-HU" sz="2400" dirty="0" err="1"/>
              <a:t>hrvatskom</a:t>
            </a:r>
            <a:r>
              <a:rPr lang="hu-HU" sz="2400" dirty="0"/>
              <a:t> </a:t>
            </a:r>
            <a:r>
              <a:rPr lang="hu-HU" sz="2400" dirty="0" err="1"/>
              <a:t>iseljeništvu</a:t>
            </a:r>
            <a:r>
              <a:rPr lang="hu-HU" sz="2400" dirty="0"/>
              <a:t>. 2000.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1" dirty="0" err="1"/>
              <a:t>Antroponimija</a:t>
            </a:r>
            <a:r>
              <a:rPr lang="hu-HU" sz="2400" i="1" dirty="0"/>
              <a:t> i </a:t>
            </a:r>
            <a:r>
              <a:rPr lang="hu-HU" sz="2400" i="1" dirty="0" err="1"/>
              <a:t>toponimija</a:t>
            </a:r>
            <a:r>
              <a:rPr lang="hu-HU" sz="2400" i="1" dirty="0"/>
              <a:t> </a:t>
            </a:r>
            <a:r>
              <a:rPr lang="hu-HU" sz="2400" i="1" dirty="0" err="1"/>
              <a:t>bunjevačkih</a:t>
            </a:r>
            <a:r>
              <a:rPr lang="hu-HU" sz="2400" i="1" dirty="0"/>
              <a:t> </a:t>
            </a:r>
            <a:r>
              <a:rPr lang="hu-HU" sz="2400" i="1" dirty="0" err="1"/>
              <a:t>Hrvata</a:t>
            </a:r>
            <a:r>
              <a:rPr lang="hu-HU" sz="2400" i="1" dirty="0"/>
              <a:t> u </a:t>
            </a:r>
            <a:r>
              <a:rPr lang="hu-HU" sz="2400" i="1" dirty="0" err="1"/>
              <a:t>Madžarskoj</a:t>
            </a:r>
            <a:r>
              <a:rPr lang="hu-HU" sz="2400" dirty="0"/>
              <a:t>. </a:t>
            </a:r>
            <a:r>
              <a:rPr lang="hu-HU" sz="2400" dirty="0" err="1"/>
              <a:t>Pečuh</a:t>
            </a:r>
            <a:r>
              <a:rPr lang="hu-HU" sz="2400" dirty="0"/>
              <a:t>: </a:t>
            </a:r>
            <a:r>
              <a:rPr lang="hu-HU" sz="2400" dirty="0" err="1"/>
              <a:t>Hrvatski</a:t>
            </a:r>
            <a:r>
              <a:rPr lang="hu-HU" sz="2400" dirty="0"/>
              <a:t> </a:t>
            </a:r>
            <a:r>
              <a:rPr lang="hu-HU" sz="2400" dirty="0" err="1"/>
              <a:t>znanstveni</a:t>
            </a:r>
            <a:r>
              <a:rPr lang="hu-HU" sz="2400" dirty="0"/>
              <a:t> </a:t>
            </a:r>
            <a:r>
              <a:rPr lang="hu-HU" sz="2400" dirty="0" err="1"/>
              <a:t>zavod</a:t>
            </a:r>
            <a:r>
              <a:rPr lang="hu-HU" sz="2400" dirty="0"/>
              <a:t>. 2005.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i="1" dirty="0"/>
              <a:t>Na </a:t>
            </a:r>
            <a:r>
              <a:rPr lang="hu-HU" sz="2400" i="1" dirty="0" err="1"/>
              <a:t>izvoru</a:t>
            </a:r>
            <a:r>
              <a:rPr lang="hu-HU" sz="2400" i="1" dirty="0"/>
              <a:t> </a:t>
            </a:r>
            <a:r>
              <a:rPr lang="hu-HU" sz="2400" i="1" dirty="0" err="1"/>
              <a:t>bistrom</a:t>
            </a:r>
            <a:r>
              <a:rPr lang="hu-HU" sz="2400" i="1" dirty="0"/>
              <a:t>. </a:t>
            </a:r>
            <a:r>
              <a:rPr lang="hu-HU" sz="2400" i="1" dirty="0" err="1"/>
              <a:t>Antroponimija</a:t>
            </a:r>
            <a:r>
              <a:rPr lang="hu-HU" sz="2400" i="1" dirty="0"/>
              <a:t> i </a:t>
            </a:r>
            <a:r>
              <a:rPr lang="hu-HU" sz="2400" i="1" dirty="0" err="1"/>
              <a:t>toponimija</a:t>
            </a:r>
            <a:r>
              <a:rPr lang="hu-HU" sz="2400" i="1" dirty="0"/>
              <a:t> </a:t>
            </a:r>
            <a:r>
              <a:rPr lang="hu-HU" sz="2400" i="1" dirty="0" err="1"/>
              <a:t>Hrvata</a:t>
            </a:r>
            <a:r>
              <a:rPr lang="hu-HU" sz="2400" i="1" dirty="0"/>
              <a:t> u </a:t>
            </a:r>
            <a:r>
              <a:rPr lang="hu-HU" sz="2400" i="1" dirty="0" err="1"/>
              <a:t>nekadašnjoj</a:t>
            </a:r>
            <a:r>
              <a:rPr lang="hu-HU" sz="2400" i="1" dirty="0"/>
              <a:t> </a:t>
            </a:r>
            <a:r>
              <a:rPr lang="hu-HU" sz="2400" i="1" dirty="0" err="1"/>
              <a:t>Santovačkoj</a:t>
            </a:r>
            <a:r>
              <a:rPr lang="hu-HU" sz="2400" i="1" dirty="0"/>
              <a:t> </a:t>
            </a:r>
            <a:r>
              <a:rPr lang="hu-HU" sz="2400" i="1" dirty="0" err="1"/>
              <a:t>župi</a:t>
            </a:r>
            <a:r>
              <a:rPr lang="hu-HU" sz="2400" dirty="0"/>
              <a:t>. </a:t>
            </a:r>
            <a:r>
              <a:rPr lang="hu-HU" sz="2400" dirty="0" err="1"/>
              <a:t>Budimpešta</a:t>
            </a:r>
            <a:r>
              <a:rPr lang="hu-HU" sz="2400" dirty="0"/>
              <a:t>: </a:t>
            </a:r>
            <a:r>
              <a:rPr lang="hu-HU" sz="2400" dirty="0" err="1"/>
              <a:t>Croatica</a:t>
            </a:r>
            <a:r>
              <a:rPr lang="hu-H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9250177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431" y="0"/>
            <a:ext cx="5452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ovija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istraživanja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hrvatske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toponimije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u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Mađarskoj</a:t>
            </a:r>
            <a:endParaRPr lang="hu-HU" sz="36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3568" y="1556792"/>
            <a:ext cx="741682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Novija hrvatska onomastička istraživanja bave se toponimijom.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Projekt </a:t>
            </a:r>
            <a:r>
              <a:rPr lang="sl-SI" sz="28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Program/ Mađarski nacionalni registar toponima </a:t>
            </a: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2022. – 2032.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Mađarska akademija znanosti, Sveučilište u Debrecenu.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Voditelj je akademik István Hoffmann.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>
                <a:ea typeface="Arial Unicode MS"/>
                <a:cs typeface="Times New Roman" panose="02020603050405020304" pitchFamily="18" charset="0"/>
              </a:rPr>
              <a:t>Toponimi su neizostavni elementi jezične uporabe, stoga se prikupljaju i dokumentiraju iz živog, govornog jezika u okviru programa.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9804082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423DB-6A61-9B8C-071E-393DC86F5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1A46F14-CED6-14B0-D863-D1F26EF03685}"/>
              </a:ext>
            </a:extLst>
          </p:cNvPr>
          <p:cNvSpPr txBox="1"/>
          <p:nvPr/>
        </p:nvSpPr>
        <p:spPr>
          <a:xfrm>
            <a:off x="1340431" y="0"/>
            <a:ext cx="5452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ovija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istraživanja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hrvatske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toponimije</a:t>
            </a:r>
            <a:r>
              <a:rPr lang="hu-HU" sz="3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u </a:t>
            </a:r>
            <a:r>
              <a:rPr lang="hu-HU" sz="36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Mađarskoj</a:t>
            </a:r>
            <a:endParaRPr lang="hu-HU" sz="36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8CF5890-B688-A3EC-4E3E-6A8B69B59473}"/>
              </a:ext>
            </a:extLst>
          </p:cNvPr>
          <p:cNvSpPr txBox="1"/>
          <p:nvPr/>
        </p:nvSpPr>
        <p:spPr>
          <a:xfrm>
            <a:off x="611560" y="1556792"/>
            <a:ext cx="741682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Mrežna baza podataka, serija tiskanih knjiga.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kern="1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https://mnh.unideb.hu/index.php</a:t>
            </a:r>
            <a:endParaRPr lang="hu-HU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Hrvatski dio projekta – prikupljanje i obrada hrvatske toponimije u Mađarskoj u naseljima, gdje je još moguće terensko istraživanje.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Hrvatski toponimi čine dragocjen dio hrvatske jezične baštine u Mađarskoj.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Nekoliko izazova: često tek najstarija generacija govori hrvatski mjesni govor; najčešće samo najstarija generacija zna mikrotoponimiju svog naselja.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2070532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325570" y="5415607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Kép címe</a:t>
            </a:r>
          </a:p>
        </p:txBody>
      </p:sp>
      <p:sp>
        <p:nvSpPr>
          <p:cNvPr id="4" name="Szövegdoboz 3"/>
          <p:cNvSpPr txBox="1"/>
          <p:nvPr/>
        </p:nvSpPr>
        <p:spPr>
          <a:xfrm flipH="1">
            <a:off x="7818430" y="4797152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</a:t>
            </a:r>
            <a:r>
              <a:rPr lang="hu-HU" dirty="0" err="1"/>
              <a:t>erenski</a:t>
            </a:r>
            <a:r>
              <a:rPr lang="hu-HU" dirty="0"/>
              <a:t> </a:t>
            </a:r>
            <a:r>
              <a:rPr lang="hu-HU" dirty="0" err="1"/>
              <a:t>rad</a:t>
            </a:r>
            <a:r>
              <a:rPr lang="hu-HU" dirty="0"/>
              <a:t> u </a:t>
            </a:r>
            <a:r>
              <a:rPr lang="hu-HU" dirty="0" err="1"/>
              <a:t>Baćinu</a:t>
            </a:r>
            <a:r>
              <a:rPr lang="hu-HU" dirty="0"/>
              <a:t> </a:t>
            </a:r>
          </a:p>
        </p:txBody>
      </p:sp>
      <p:pic>
        <p:nvPicPr>
          <p:cNvPr id="5" name="Kép helye 5">
            <a:extLst>
              <a:ext uri="{FF2B5EF4-FFF2-40B4-BE49-F238E27FC236}">
                <a16:creationId xmlns:a16="http://schemas.microsoft.com/office/drawing/2014/main" id="{90602B51-080D-10AB-3401-52E6B70E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23" r="16623"/>
          <a:stretch>
            <a:fillRect/>
          </a:stretch>
        </p:blipFill>
        <p:spPr>
          <a:xfrm>
            <a:off x="1325570" y="421062"/>
            <a:ext cx="6270766" cy="59074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556</TotalTime>
  <Words>511</Words>
  <Application>Microsoft Office PowerPoint</Application>
  <PresentationFormat>Diavetítés a képernyőre (4:3 oldalarány)</PresentationFormat>
  <Paragraphs>59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Arial Unicode MS</vt:lpstr>
      <vt:lpstr>Calibri</vt:lpstr>
      <vt:lpstr>Georgia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Előd</cp:lastModifiedBy>
  <cp:revision>42</cp:revision>
  <dcterms:created xsi:type="dcterms:W3CDTF">2022-04-21T17:56:47Z</dcterms:created>
  <dcterms:modified xsi:type="dcterms:W3CDTF">2025-12-04T12:09:48Z</dcterms:modified>
</cp:coreProperties>
</file>